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6"/>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ype="http://schemas.openxmlformats.org/officeDocument/2006/relationships/presProps" Target="presProps.xml"/>  <Relationship Id="rId13" Type="http://schemas.openxmlformats.org/officeDocument/2006/relationships/viewProps" Target="viewProps.xml"/>  <Relationship Id="rId14" Type="http://schemas.openxmlformats.org/officeDocument/2006/relationships/theme" Target="theme/theme1.xml"/>  <Relationship Id="rId15" Type="http://schemas.openxmlformats.org/officeDocument/2006/relationships/tableStyles" Target="tableStyles.xml"/>  <Relationship Id="rId16"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7.png" Type="http://schemas.openxmlformats.org/officeDocument/2006/relationships/image"/><Relationship Id="rId2" Target="../slideLayouts/slideLayout1.xml" Type="http://schemas.openxmlformats.org/officeDocument/2006/relationships/slideLayout"/><Relationship Id="rId3" Target="../notesSlides/notesSlide10.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media/image3.sv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slideLayouts/slideLayout1.xml" Type="http://schemas.openxmlformats.org/officeDocument/2006/relationships/slideLayout"/><Relationship Id="rId10"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10.png" Type="http://schemas.openxmlformats.org/officeDocument/2006/relationships/image"/><Relationship Id="rId2" Target="../slideLayouts/slideLayout1.xml" Type="http://schemas.openxmlformats.org/officeDocument/2006/relationships/slideLayout"/><Relationship Id="rId3"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11.png" Type="http://schemas.openxmlformats.org/officeDocument/2006/relationships/image"/><Relationship Id="rId2" Target="../media/image12.png" Type="http://schemas.openxmlformats.org/officeDocument/2006/relationships/image"/><Relationship Id="rId3" Target="../slideLayouts/slideLayout1.xml" Type="http://schemas.openxmlformats.org/officeDocument/2006/relationships/slideLayout"/><Relationship Id="rId4"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13.png" Type="http://schemas.openxmlformats.org/officeDocument/2006/relationships/image"/><Relationship Id="rId2" Target="../slideLayouts/slideLayout1.xml" Type="http://schemas.openxmlformats.org/officeDocument/2006/relationships/slideLayout"/><Relationship Id="rId3"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14.png" Type="http://schemas.openxmlformats.org/officeDocument/2006/relationships/image"/><Relationship Id="rId2" Target="../slideLayouts/slideLayout1.xml" Type="http://schemas.openxmlformats.org/officeDocument/2006/relationships/slideLayout"/><Relationship Id="rId3"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15.pn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16.pn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5221462" y="2105391"/>
            <a:ext cx="7363841" cy="1828343"/>
          </a:xfrm>
          <a:prstGeom prst="rect">
            <a:avLst/>
          </a:prstGeom>
          <a:noFill/>
        </p:spPr>
        <p:txBody>
          <a:bodyPr wrap="square" rtlCol="0" anchor="ctr" bIns="0" lIns="0" rIns="0" tIns="0"/>
          <a:lstStyle/>
          <a:p>
            <a:pPr algn="l">
              <a:lnSpc>
                <a:spcPts val="7229"/>
              </a:lnSpc>
              <a:buNone/>
            </a:pPr>
            <a:r>
              <a:rPr lang="en-US" sz="5738" dirty="0" smtClean="0">
                <a:solidFill>
                  <a:srgbClr val="000000"/>
                </a:solidFill>
                <a:latin typeface="Montserrat" pitchFamily="34" charset="0"/>
                <a:ea typeface="Montserrat" pitchFamily="34" charset="-122"/>
                <a:cs typeface="Montserrat" pitchFamily="34" charset="-120"/>
              </a:rPr>
              <a:t>Glitch.AI -</a:t>
            </a:r>
            <a:r>
              <a:rPr lang="en-US" sz="5738" dirty="0" smtClean="0">
                <a:solidFill>
                  <a:srgbClr val="5a5a4c"/>
                </a:solidFill>
                <a:latin typeface="Montserrat" pitchFamily="34" charset="0"/>
                <a:ea typeface="Montserrat" pitchFamily="34" charset="-122"/>
                <a:cs typeface="Montserrat" pitchFamily="34" charset="-120"/>
              </a:rPr>
              <a:t> Tipping with</a:t>
            </a:r>
            <a:r>
              <a:rPr lang="en-US" sz="5738" dirty="0" smtClean="0">
                <a:solidFill>
                  <a:srgbClr val="2a2921"/>
                </a:solidFill>
                <a:latin typeface="Montserrat" pitchFamily="34" charset="0"/>
                <a:ea typeface="Montserrat" pitchFamily="34" charset="-122"/>
                <a:cs typeface="Montserrat" pitchFamily="34" charset="-120"/>
              </a:rPr>
              <a:t>  </a:t>
            </a:r>
            <a:r>
              <a:rPr lang="en-US" sz="5738" dirty="0" smtClean="0">
                <a:solidFill>
                  <a:srgbClr val="f2545b"/>
                </a:solidFill>
                <a:latin typeface="Montserrat" pitchFamily="34" charset="0"/>
                <a:ea typeface="Montserrat" pitchFamily="34" charset="-122"/>
                <a:cs typeface="Montserrat" pitchFamily="34" charset="-120"/>
              </a:rPr>
              <a:t>RevenueCat</a:t>
            </a:r>
            <a:endParaRPr lang="en-US" dirty="0"/>
          </a:p>
        </p:txBody>
      </p:sp>
      <p:sp>
        <p:nvSpPr>
          <p:cNvPr id="3" name="Object 2"/>
          <p:cNvSpPr/>
          <p:nvPr/>
        </p:nvSpPr>
        <p:spPr>
          <a:xfrm>
            <a:off x="5221462" y="4038632"/>
            <a:ext cx="7363841" cy="571357"/>
          </a:xfrm>
          <a:prstGeom prst="rect">
            <a:avLst/>
          </a:prstGeom>
          <a:noFill/>
        </p:spPr>
        <p:txBody>
          <a:bodyPr wrap="square" rtlCol="0" anchor="ctr" bIns="0" lIns="0" rIns="0" tIns="0"/>
          <a:lstStyle/>
          <a:p>
            <a:pPr algn="l">
              <a:lnSpc>
                <a:spcPts val="2268"/>
              </a:lnSpc>
              <a:spcBef>
                <a:spcPts val="810"/>
              </a:spcBef>
              <a:buNone/>
            </a:pPr>
            <a:r>
              <a:rPr lang="en-US" sz="1620" dirty="0" smtClean="0">
                <a:solidFill>
                  <a:srgbClr val="5a5a4c"/>
                </a:solidFill>
                <a:latin typeface="Montserrat" pitchFamily="34" charset="0"/>
                <a:ea typeface="Montserrat" pitchFamily="34" charset="-122"/>
                <a:cs typeface="Montserrat" pitchFamily="34" charset="-120"/>
              </a:rPr>
              <a:t>An introduction to building a robust tipping system for Glitch AI using the Virtual Currency feature of RevenueCat.</a:t>
            </a:r>
            <a:endParaRPr lang="en-US" dirty="0"/>
          </a:p>
        </p:txBody>
      </p:sp>
      <p:sp>
        <p:nvSpPr>
          <p:cNvPr id="4" name="Object 3"/>
          <p:cNvSpPr/>
          <p:nvPr/>
        </p:nvSpPr>
        <p:spPr>
          <a:xfrm>
            <a:off x="0" y="0"/>
            <a:ext cx="4840557" cy="6856286"/>
          </a:xfrm>
          <a:prstGeom prst="rect">
            <a:avLst/>
          </a:prstGeom>
          <a:solidFill>
            <a:srgbClr val="000000">
              <a:alpha val="0000"/>
            </a:srgbClr>
          </a:solidFill>
        </p:spPr>
      </p:sp>
      <p:pic>
        <p:nvPicPr>
          <p:cNvPr id="5" name="Object 4" descr="K_P6uDekLKI">    </p:cNvPr>
          <p:cNvPicPr>
            <a:picLocks noChangeAspect="1"/>
          </p:cNvPicPr>
          <p:nvPr/>
        </p:nvPicPr>
        <p:blipFill>
          <a:blip r:embed="rId1"/>
          <a:srcRect l="26469" r="26469" t="0" b="0"/>
          <a:stretch/>
        </p:blipFill>
        <p:spPr>
          <a:xfrm>
            <a:off x="0" y="0"/>
            <a:ext cx="4840557" cy="6856286"/>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6094476" y="0"/>
            <a:ext cx="6094476" cy="6856286"/>
          </a:xfrm>
          <a:prstGeom prst="rect">
            <a:avLst/>
          </a:prstGeom>
          <a:solidFill>
            <a:srgbClr val="ffffff"/>
          </a:solidFill>
        </p:spPr>
      </p:sp>
      <p:pic>
        <p:nvPicPr>
          <p:cNvPr id="3" name="Object 2" descr="RevenueCat logo">    </p:cNvPr>
          <p:cNvPicPr>
            <a:picLocks noChangeAspect="1"/>
          </p:cNvPicPr>
          <p:nvPr/>
        </p:nvPicPr>
        <p:blipFill>
          <a:blip r:embed="rId1"/>
          <a:srcRect l="-187037" r="-187037" t="-216667" b="-216667"/>
          <a:stretch/>
        </p:blipFill>
        <p:spPr>
          <a:xfrm>
            <a:off x="6094476" y="0"/>
            <a:ext cx="6094476" cy="6856286"/>
          </a:xfrm>
          <a:prstGeom prst="rect">
            <a:avLst/>
          </a:prstGeom>
        </p:spPr>
      </p:pic>
      <p:sp>
        <p:nvSpPr>
          <p:cNvPr id="4" name="Object 3"/>
          <p:cNvSpPr/>
          <p:nvPr/>
        </p:nvSpPr>
        <p:spPr>
          <a:xfrm>
            <a:off x="192833" y="2467400"/>
            <a:ext cx="5708810" cy="504699"/>
          </a:xfrm>
          <a:prstGeom prst="rect">
            <a:avLst/>
          </a:prstGeom>
          <a:noFill/>
        </p:spPr>
        <p:txBody>
          <a:bodyPr wrap="square" rtlCol="0" anchor="ctr" bIns="0" lIns="0" rIns="0" tIns="0"/>
          <a:lstStyle/>
          <a:p>
            <a:pPr algn="ctr">
              <a:lnSpc>
                <a:spcPts val="4016"/>
              </a:lnSpc>
              <a:buNone/>
            </a:pPr>
            <a:r>
              <a:rPr lang="en-US" sz="3188" dirty="0" smtClean="0">
                <a:solidFill>
                  <a:srgbClr val="ffffff"/>
                </a:solidFill>
                <a:latin typeface="Montserrat" pitchFamily="34" charset="0"/>
                <a:ea typeface="Montserrat" pitchFamily="34" charset="-122"/>
                <a:cs typeface="Montserrat" pitchFamily="34" charset="-120"/>
              </a:rPr>
              <a:t>Q &amp; A</a:t>
            </a:r>
            <a:endParaRPr lang="en-US" dirty="0"/>
          </a:p>
        </p:txBody>
      </p:sp>
      <p:sp>
        <p:nvSpPr>
          <p:cNvPr id="5" name="Object 4"/>
          <p:cNvSpPr/>
          <p:nvPr/>
        </p:nvSpPr>
        <p:spPr>
          <a:xfrm>
            <a:off x="192833" y="3080418"/>
            <a:ext cx="5708810" cy="1237940"/>
          </a:xfrm>
          <a:prstGeom prst="rect">
            <a:avLst/>
          </a:prstGeom>
          <a:noFill/>
        </p:spPr>
        <p:txBody>
          <a:bodyPr wrap="square" rtlCol="0" anchor="ctr" bIns="0" lIns="0" rIns="0" tIns="0"/>
          <a:lstStyle/>
          <a:p>
            <a:pPr algn="ctr">
              <a:lnSpc>
                <a:spcPts val="2016"/>
              </a:lnSpc>
              <a:spcBef>
                <a:spcPts val="836"/>
              </a:spcBef>
              <a:buNone/>
            </a:pPr>
            <a:r>
              <a:rPr lang="en-US" sz="1440" dirty="0" smtClean="0">
                <a:solidFill>
                  <a:srgbClr val="ffffff">
                    <a:alpha val="90000"/>
                  </a:srgbClr>
                </a:solidFill>
                <a:latin typeface="Montserrat" pitchFamily="34" charset="0"/>
                <a:ea typeface="Montserrat" pitchFamily="34" charset="-122"/>
                <a:cs typeface="Montserrat" pitchFamily="34" charset="-120"/>
              </a:rPr>
              <a:t>RevenueCat is a leading platform for in-app purchases and subscriptions. Our Virtual Currency feature is currently in beta. As an early adopter your input and requirements will help shape the future development of virtual currencies to best suit your needs.</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Scenario Overview</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22754" y="2005997"/>
            <a:ext cx="771332" cy="752287"/>
          </a:xfrm>
          <a:prstGeom prst="rect">
            <a:avLst/>
          </a:prstGeom>
        </p:spPr>
      </p:pic>
      <p:sp>
        <p:nvSpPr>
          <p:cNvPr id="4" name="Object 3"/>
          <p:cNvSpPr/>
          <p:nvPr/>
        </p:nvSpPr>
        <p:spPr>
          <a:xfrm>
            <a:off x="387571" y="3191268"/>
            <a:ext cx="2629195" cy="457086"/>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Viewers can purchase a subscription</a:t>
            </a:r>
            <a:endParaRPr lang="en-US" dirty="0"/>
          </a:p>
        </p:txBody>
      </p:sp>
      <p:sp>
        <p:nvSpPr>
          <p:cNvPr id="5" name="Object 4"/>
          <p:cNvSpPr/>
          <p:nvPr/>
        </p:nvSpPr>
        <p:spPr>
          <a:xfrm>
            <a:off x="387571" y="3734206"/>
            <a:ext cx="2629195" cy="628493"/>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Subscription will automatically deposit Glitch tokens into their account every month</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0958" y="2006000"/>
            <a:ext cx="771332" cy="771332"/>
          </a:xfrm>
          <a:prstGeom prst="rect">
            <a:avLst/>
          </a:prstGeom>
        </p:spPr>
      </p:pic>
      <p:sp>
        <p:nvSpPr>
          <p:cNvPr id="7" name="Object 6"/>
          <p:cNvSpPr/>
          <p:nvPr/>
        </p:nvSpPr>
        <p:spPr>
          <a:xfrm>
            <a:off x="3289589" y="3191268"/>
            <a:ext cx="2681569" cy="22854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Continuous token delivery</a:t>
            </a:r>
            <a:endParaRPr lang="en-US" dirty="0"/>
          </a:p>
        </p:txBody>
      </p:sp>
      <p:sp>
        <p:nvSpPr>
          <p:cNvPr id="8" name="Object 7"/>
          <p:cNvSpPr/>
          <p:nvPr/>
        </p:nvSpPr>
        <p:spPr>
          <a:xfrm>
            <a:off x="3289589" y="3505663"/>
            <a:ext cx="2681569" cy="837990"/>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Tokens should continue to be deposited as long as the subscription is active, even if the user stops opening the app</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1487" y="2028313"/>
            <a:ext cx="742764" cy="742764"/>
          </a:xfrm>
          <a:prstGeom prst="rect">
            <a:avLst/>
          </a:prstGeom>
        </p:spPr>
      </p:pic>
      <p:sp>
        <p:nvSpPr>
          <p:cNvPr id="10" name="Object 9"/>
          <p:cNvSpPr/>
          <p:nvPr/>
        </p:nvSpPr>
        <p:spPr>
          <a:xfrm>
            <a:off x="6233506" y="3191268"/>
            <a:ext cx="2650145" cy="228543"/>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Robust token tracking</a:t>
            </a:r>
            <a:endParaRPr lang="en-US" dirty="0"/>
          </a:p>
        </p:txBody>
      </p:sp>
      <p:sp>
        <p:nvSpPr>
          <p:cNvPr id="11" name="Object 10"/>
          <p:cNvSpPr/>
          <p:nvPr/>
        </p:nvSpPr>
        <p:spPr>
          <a:xfrm>
            <a:off x="6233506" y="3505663"/>
            <a:ext cx="2650145" cy="837990"/>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system for tracking tokens should be robust and maintain an accurate balance even through momentary outages</a:t>
            </a:r>
            <a:endParaRPr lang="en-US" dirty="0"/>
          </a:p>
        </p:txBody>
      </p:sp>
      <p:pic>
        <p:nvPicPr>
          <p:cNvPr id="12" name="Object 11"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95768" y="1994833"/>
            <a:ext cx="999875" cy="828468"/>
          </a:xfrm>
          <a:prstGeom prst="rect">
            <a:avLst/>
          </a:prstGeom>
        </p:spPr>
      </p:pic>
      <p:sp>
        <p:nvSpPr>
          <p:cNvPr id="13" name="Object 12"/>
          <p:cNvSpPr/>
          <p:nvPr/>
        </p:nvSpPr>
        <p:spPr>
          <a:xfrm>
            <a:off x="9266460" y="3191268"/>
            <a:ext cx="2440647" cy="457086"/>
          </a:xfrm>
          <a:prstGeom prst="rect">
            <a:avLst/>
          </a:prstGeom>
          <a:noFill/>
        </p:spPr>
        <p:txBody>
          <a:bodyPr wrap="square" rtlCol="0" anchor="t" bIns="0" lIns="0" rIns="0" tIns="0"/>
          <a:lstStyle/>
          <a:p>
            <a:pPr algn="ctr">
              <a:lnSpc>
                <a:spcPts val="1814"/>
              </a:lnSpc>
              <a:buNone/>
            </a:pPr>
            <a:r>
              <a:rPr lang="en-US" sz="1440" dirty="0" smtClean="0">
                <a:solidFill>
                  <a:srgbClr val="2a2921"/>
                </a:solidFill>
                <a:latin typeface="Montserrat" pitchFamily="34" charset="0"/>
                <a:ea typeface="Montserrat" pitchFamily="34" charset="-122"/>
                <a:cs typeface="Montserrat" pitchFamily="34" charset="-120"/>
              </a:rPr>
              <a:t>Integrate with Glitch tipping system</a:t>
            </a:r>
            <a:endParaRPr lang="en-US" dirty="0"/>
          </a:p>
        </p:txBody>
      </p:sp>
      <p:sp>
        <p:nvSpPr>
          <p:cNvPr id="14" name="Object 13"/>
          <p:cNvSpPr/>
          <p:nvPr/>
        </p:nvSpPr>
        <p:spPr>
          <a:xfrm>
            <a:off x="9266460" y="3734206"/>
            <a:ext cx="2440647" cy="1047488"/>
          </a:xfrm>
          <a:prstGeom prst="rect">
            <a:avLst/>
          </a:prstGeom>
          <a:noFill/>
        </p:spPr>
        <p:txBody>
          <a:bodyPr wrap="square" rtlCol="0" anchor="t" bIns="0" lIns="0" rIns="0" tIns="0"/>
          <a:lstStyle/>
          <a:p>
            <a:pPr algn="ctr">
              <a:lnSpc>
                <a:spcPts val="1680"/>
              </a:lnSpc>
              <a:spcBef>
                <a:spcPts val="663"/>
              </a:spcBef>
              <a:buNone/>
            </a:pPr>
            <a:r>
              <a:rPr lang="en-US" sz="1200" dirty="0" smtClean="0">
                <a:solidFill>
                  <a:srgbClr val="5a5a4c"/>
                </a:solidFill>
                <a:latin typeface="Montserrat" pitchFamily="34" charset="0"/>
                <a:ea typeface="Montserrat" pitchFamily="34" charset="-122"/>
                <a:cs typeface="Montserrat" pitchFamily="34" charset="-120"/>
              </a:rPr>
              <a:t>The logic for actually tipping the content creators will be handled by Glitch, as they already have this system in place</a:t>
            </a:r>
            <a:endParaRPr lang="en-US" dirty="0"/>
          </a:p>
        </p:txBody>
      </p:sp>
      <p:sp>
        <p:nvSpPr>
          <p:cNvPr id="15" name="Object 14"/>
          <p:cNvSpPr/>
          <p:nvPr/>
        </p:nvSpPr>
        <p:spPr>
          <a:xfrm>
            <a:off x="0" y="5361234"/>
            <a:ext cx="12188952" cy="1495051"/>
          </a:xfrm>
          <a:prstGeom prst="rect">
            <a:avLst/>
          </a:prstGeom>
          <a:solidFill>
            <a:srgbClr val="f5f5f5"/>
          </a:solidFill>
        </p:spPr>
      </p:sp>
      <p:sp>
        <p:nvSpPr>
          <p:cNvPr id="16" name="Object 15"/>
          <p:cNvSpPr/>
          <p:nvPr/>
        </p:nvSpPr>
        <p:spPr>
          <a:xfrm>
            <a:off x="-85704" y="5678159"/>
            <a:ext cx="12360359" cy="857036"/>
          </a:xfrm>
          <a:prstGeom prst="rect">
            <a:avLst/>
          </a:prstGeom>
          <a:noFill/>
        </p:spPr>
        <p:txBody>
          <a:bodyPr wrap="square" rtlCol="0" anchor="ctr" bIns="0" lIns="0" rIns="0" tIns="0"/>
          <a:lstStyle/>
          <a:p>
            <a:pPr algn="ctr">
              <a:lnSpc>
                <a:spcPts val="2268"/>
              </a:lnSpc>
              <a:buNone/>
            </a:pPr>
            <a:r>
              <a:rPr lang="en-US" sz="1800" dirty="0" smtClean="0">
                <a:solidFill>
                  <a:srgbClr val="2a2921"/>
                </a:solidFill>
                <a:latin typeface="Montserrat" pitchFamily="34" charset="0"/>
                <a:ea typeface="Montserrat" pitchFamily="34" charset="-122"/>
                <a:cs typeface="Montserrat" pitchFamily="34" charset="-120"/>
              </a:rPr>
              <a:t>Addressing these key requirements, the RevenueCat virtual currency integration will power Glitch AI's subscription-based tipping system, providing a seamless and reliable experience for content creators and viewers.</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Glitch Token Virtual Currency</a:t>
            </a:r>
            <a:endParaRPr lang="en-US" dirty="0"/>
          </a:p>
        </p:txBody>
      </p:sp>
      <p:sp>
        <p:nvSpPr>
          <p:cNvPr id="3" name="Object 2"/>
          <p:cNvSpPr/>
          <p:nvPr/>
        </p:nvSpPr>
        <p:spPr>
          <a:xfrm>
            <a:off x="476131" y="1523619"/>
            <a:ext cx="5523119" cy="2333042"/>
          </a:xfrm>
          <a:prstGeom prst="rect">
            <a:avLst/>
          </a:prstGeom>
          <a:noFill/>
          <a:ln w="25400">
            <a:solidFill>
              <a:srgbClr val="576cdb"/>
            </a:solidFill>
            <a:prstDash val="solid"/>
            <a:miter lim="800000"/>
          </a:ln>
        </p:spPr>
      </p:sp>
      <p:sp>
        <p:nvSpPr>
          <p:cNvPr id="4" name="Object 3"/>
          <p:cNvSpPr/>
          <p:nvPr/>
        </p:nvSpPr>
        <p:spPr>
          <a:xfrm>
            <a:off x="761810" y="1736836"/>
            <a:ext cx="5551687" cy="323769"/>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Virtual Currency</a:t>
            </a:r>
            <a:endParaRPr lang="en-US" dirty="0"/>
          </a:p>
        </p:txBody>
      </p:sp>
      <p:sp>
        <p:nvSpPr>
          <p:cNvPr id="5" name="Object 4"/>
          <p:cNvSpPr/>
          <p:nvPr/>
        </p:nvSpPr>
        <p:spPr>
          <a:xfrm>
            <a:off x="761810" y="2207016"/>
            <a:ext cx="5551687"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Virtual Currency is a new RevenueCat feature supporting </a:t>
            </a:r>
            <a:r>
              <a:rPr lang="en-US" b="1" sz="1500" dirty="0" smtClean="0">
                <a:solidFill>
                  <a:srgbClr val="5a5a4c"/>
                </a:solidFill>
                <a:latin typeface="Montserrat" pitchFamily="34" charset="0"/>
                <a:ea typeface="Montserrat" pitchFamily="34" charset="-122"/>
                <a:cs typeface="Montserrat" pitchFamily="34" charset="-120"/>
              </a:rPr>
              <a:t>a token and tipping economy</a:t>
            </a:r>
            <a:r>
              <a:rPr lang="en-US" sz="1500" dirty="0" smtClean="0">
                <a:solidFill>
                  <a:srgbClr val="5a5a4c"/>
                </a:solidFill>
                <a:latin typeface="Montserrat" pitchFamily="34" charset="0"/>
                <a:ea typeface="Montserrat" pitchFamily="34" charset="-122"/>
                <a:cs typeface="Montserrat" pitchFamily="34" charset="-120"/>
              </a:rPr>
              <a:t> that is a perfect fit for Glitch tokens.</a:t>
            </a:r>
            <a:endParaRPr lang="en-US" dirty="0"/>
          </a:p>
        </p:txBody>
      </p:sp>
      <p:sp>
        <p:nvSpPr>
          <p:cNvPr id="6" name="Object 5"/>
          <p:cNvSpPr/>
          <p:nvPr/>
        </p:nvSpPr>
        <p:spPr>
          <a:xfrm>
            <a:off x="6189702" y="1523619"/>
            <a:ext cx="5523119" cy="2333042"/>
          </a:xfrm>
          <a:prstGeom prst="rect">
            <a:avLst/>
          </a:prstGeom>
          <a:noFill/>
          <a:ln w="25400">
            <a:solidFill>
              <a:srgbClr val="f3e972"/>
            </a:solidFill>
            <a:prstDash val="solid"/>
            <a:miter lim="800000"/>
          </a:ln>
        </p:spPr>
      </p:sp>
      <p:sp>
        <p:nvSpPr>
          <p:cNvPr id="7" name="Object 6"/>
          <p:cNvSpPr/>
          <p:nvPr/>
        </p:nvSpPr>
        <p:spPr>
          <a:xfrm>
            <a:off x="6475381" y="1736836"/>
            <a:ext cx="5551687" cy="323769"/>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1. Create your Glitch Tokens</a:t>
            </a:r>
            <a:endParaRPr lang="en-US" dirty="0"/>
          </a:p>
        </p:txBody>
      </p:sp>
      <p:sp>
        <p:nvSpPr>
          <p:cNvPr id="8" name="Object 7"/>
          <p:cNvSpPr/>
          <p:nvPr/>
        </p:nvSpPr>
        <p:spPr>
          <a:xfrm>
            <a:off x="6475381" y="2207016"/>
            <a:ext cx="5551687" cy="1237940"/>
          </a:xfrm>
          <a:prstGeom prst="rect">
            <a:avLst/>
          </a:prstGeom>
          <a:noFill/>
        </p:spPr>
        <p:txBody>
          <a:bodyPr wrap="square" rtlCol="0" anchor="t" bIns="0" lIns="0" rIns="0" tIns="0"/>
          <a:lstStyle/>
          <a:p>
            <a:pPr algn="l" marL="242900" indent="-242900">
              <a:lnSpc>
                <a:spcPts val="2100"/>
              </a:lnSpc>
              <a:spcBef>
                <a:spcPts val="1131"/>
              </a:spcBef>
              <a:buSzPct val="100000"/>
              <a:buChar char="•"/>
            </a:pPr>
            <a:r>
              <a:rPr lang="en-US" sz="1500" dirty="0" smtClean="0">
                <a:solidFill>
                  <a:srgbClr val="5a5a4c"/>
                </a:solidFill>
                <a:latin typeface="Montserrat" pitchFamily="34" charset="0"/>
                <a:ea typeface="Montserrat" pitchFamily="34" charset="-122"/>
                <a:cs typeface="Montserrat" pitchFamily="34" charset="-120"/>
              </a:rPr>
              <a:t>Define your Glitch Tokens in your Product Catalog</a:t>
            </a:r>
          </a:p>
          <a:p>
            <a:pPr algn="l" marL="242900" indent="-242900">
              <a:lnSpc>
                <a:spcPts val="2100"/>
              </a:lnSpc>
              <a:spcBef>
                <a:spcPts val="441"/>
              </a:spcBef>
              <a:buSzPct val="100000"/>
              <a:buChar char="•"/>
            </a:pPr>
            <a:r>
              <a:rPr lang="en-US" sz="1500" dirty="0" smtClean="0">
                <a:solidFill>
                  <a:srgbClr val="5a5a4c"/>
                </a:solidFill>
                <a:latin typeface="Montserrat" pitchFamily="34" charset="0"/>
                <a:ea typeface="Montserrat" pitchFamily="34" charset="-122"/>
                <a:cs typeface="Montserrat" pitchFamily="34" charset="-120"/>
              </a:rPr>
              <a:t>Set a token name</a:t>
            </a:r>
          </a:p>
          <a:p>
            <a:pPr algn="l" marL="242900" indent="-242900">
              <a:lnSpc>
                <a:spcPts val="2100"/>
              </a:lnSpc>
              <a:spcBef>
                <a:spcPts val="441"/>
              </a:spcBef>
              <a:buSzPct val="100000"/>
              <a:buChar char="•"/>
            </a:pPr>
            <a:r>
              <a:rPr lang="en-US" sz="1500" dirty="0" smtClean="0">
                <a:solidFill>
                  <a:srgbClr val="5a5a4c"/>
                </a:solidFill>
                <a:latin typeface="Montserrat" pitchFamily="34" charset="0"/>
                <a:ea typeface="Montserrat" pitchFamily="34" charset="-122"/>
                <a:cs typeface="Montserrat" pitchFamily="34" charset="-120"/>
              </a:rPr>
              <a:t>Set a product identifier</a:t>
            </a:r>
          </a:p>
          <a:p>
            <a:pPr algn="l" marL="242900" indent="-242900">
              <a:lnSpc>
                <a:spcPts val="2100"/>
              </a:lnSpc>
              <a:spcBef>
                <a:spcPts val="441"/>
              </a:spcBef>
              <a:buSzPct val="100000"/>
              <a:buChar char="•"/>
            </a:pPr>
            <a:r>
              <a:rPr lang="en-US" sz="1500" dirty="0" smtClean="0">
                <a:solidFill>
                  <a:srgbClr val="5a5a4c"/>
                </a:solidFill>
                <a:latin typeface="Montserrat" pitchFamily="34" charset="0"/>
                <a:ea typeface="Montserrat" pitchFamily="34" charset="-122"/>
                <a:cs typeface="Montserrat" pitchFamily="34" charset="-120"/>
              </a:rPr>
              <a:t>Pick an icon to quickly identify your token</a:t>
            </a:r>
            <a:endParaRPr lang="en-US" dirty="0"/>
          </a:p>
        </p:txBody>
      </p:sp>
      <p:sp>
        <p:nvSpPr>
          <p:cNvPr id="9" name="Object 8"/>
          <p:cNvSpPr/>
          <p:nvPr/>
        </p:nvSpPr>
        <p:spPr>
          <a:xfrm>
            <a:off x="476131" y="4047113"/>
            <a:ext cx="5523119" cy="2333042"/>
          </a:xfrm>
          <a:prstGeom prst="rect">
            <a:avLst/>
          </a:prstGeom>
          <a:noFill/>
          <a:ln w="25400">
            <a:solidFill>
              <a:srgbClr val="f2545b"/>
            </a:solidFill>
            <a:prstDash val="solid"/>
            <a:miter lim="800000"/>
          </a:ln>
        </p:spPr>
      </p:sp>
      <p:sp>
        <p:nvSpPr>
          <p:cNvPr id="10" name="Object 9"/>
          <p:cNvSpPr/>
          <p:nvPr/>
        </p:nvSpPr>
        <p:spPr>
          <a:xfrm>
            <a:off x="761810" y="4260330"/>
            <a:ext cx="5551687" cy="323769"/>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2. Assign to a Product</a:t>
            </a:r>
            <a:endParaRPr lang="en-US" dirty="0"/>
          </a:p>
        </p:txBody>
      </p:sp>
      <p:sp>
        <p:nvSpPr>
          <p:cNvPr id="11" name="Object 10"/>
          <p:cNvSpPr/>
          <p:nvPr/>
        </p:nvSpPr>
        <p:spPr>
          <a:xfrm>
            <a:off x="761810" y="4730510"/>
            <a:ext cx="5551687" cy="590402"/>
          </a:xfrm>
          <a:prstGeom prst="rect">
            <a:avLst/>
          </a:prstGeom>
          <a:noFill/>
        </p:spPr>
        <p:txBody>
          <a:bodyPr wrap="square" rtlCol="0" anchor="t" bIns="0" lIns="0" rIns="0" tIns="0"/>
          <a:lstStyle/>
          <a:p>
            <a:pPr algn="l" marL="242900" indent="-242900">
              <a:lnSpc>
                <a:spcPts val="2100"/>
              </a:lnSpc>
              <a:spcBef>
                <a:spcPts val="1131"/>
              </a:spcBef>
              <a:buSzPct val="100000"/>
              <a:buChar char="•"/>
            </a:pPr>
            <a:r>
              <a:rPr lang="en-US" sz="1500" dirty="0" smtClean="0">
                <a:solidFill>
                  <a:srgbClr val="5a5a4c"/>
                </a:solidFill>
                <a:latin typeface="Montserrat" pitchFamily="34" charset="0"/>
                <a:ea typeface="Montserrat" pitchFamily="34" charset="-122"/>
                <a:cs typeface="Montserrat" pitchFamily="34" charset="-120"/>
              </a:rPr>
              <a:t>Set the number of tokens to grant</a:t>
            </a:r>
          </a:p>
          <a:p>
            <a:pPr algn="l" marL="242900" indent="-242900">
              <a:lnSpc>
                <a:spcPts val="2100"/>
              </a:lnSpc>
              <a:spcBef>
                <a:spcPts val="441"/>
              </a:spcBef>
              <a:buSzPct val="100000"/>
              <a:buChar char="•"/>
            </a:pPr>
            <a:r>
              <a:rPr lang="en-US" sz="1500" dirty="0" smtClean="0">
                <a:solidFill>
                  <a:srgbClr val="5a5a4c"/>
                </a:solidFill>
                <a:latin typeface="Montserrat" pitchFamily="34" charset="0"/>
                <a:ea typeface="Montserrat" pitchFamily="34" charset="-122"/>
                <a:cs typeface="Montserrat" pitchFamily="34" charset="-120"/>
              </a:rPr>
              <a:t>Optionally Offer tokens when starting a trial</a:t>
            </a:r>
            <a:endParaRPr lang="en-US" dirty="0"/>
          </a:p>
        </p:txBody>
      </p:sp>
      <p:sp>
        <p:nvSpPr>
          <p:cNvPr id="12" name="Object 11"/>
          <p:cNvSpPr/>
          <p:nvPr/>
        </p:nvSpPr>
        <p:spPr>
          <a:xfrm>
            <a:off x="6189702" y="4047113"/>
            <a:ext cx="5523119" cy="2333042"/>
          </a:xfrm>
          <a:prstGeom prst="rect">
            <a:avLst/>
          </a:prstGeom>
          <a:noFill/>
          <a:ln w="25400">
            <a:solidFill>
              <a:srgbClr val="11d483"/>
            </a:solidFill>
            <a:prstDash val="solid"/>
            <a:miter lim="800000"/>
          </a:ln>
        </p:spPr>
      </p:sp>
      <p:sp>
        <p:nvSpPr>
          <p:cNvPr id="13" name="Object 12"/>
          <p:cNvSpPr/>
          <p:nvPr/>
        </p:nvSpPr>
        <p:spPr>
          <a:xfrm>
            <a:off x="6475381" y="4260330"/>
            <a:ext cx="5551687" cy="323769"/>
          </a:xfrm>
          <a:prstGeom prst="rect">
            <a:avLst/>
          </a:prstGeom>
          <a:noFill/>
        </p:spPr>
        <p:txBody>
          <a:bodyPr wrap="square" rtlCol="0" anchor="t" bIns="0" lIns="0" rIns="0" tIns="0"/>
          <a:lstStyle/>
          <a:p>
            <a:pPr algn="l">
              <a:lnSpc>
                <a:spcPts val="2570"/>
              </a:lnSpc>
              <a:buNone/>
            </a:pPr>
            <a:r>
              <a:rPr lang="en-US" sz="2040" dirty="0" smtClean="0">
                <a:solidFill>
                  <a:srgbClr val="2a2921"/>
                </a:solidFill>
                <a:latin typeface="Montserrat" pitchFamily="34" charset="0"/>
                <a:ea typeface="Montserrat" pitchFamily="34" charset="-122"/>
                <a:cs typeface="Montserrat" pitchFamily="34" charset="-120"/>
              </a:rPr>
              <a:t>3. Assign to a Subscription</a:t>
            </a:r>
            <a:endParaRPr lang="en-US" dirty="0"/>
          </a:p>
        </p:txBody>
      </p:sp>
      <p:sp>
        <p:nvSpPr>
          <p:cNvPr id="14" name="Object 13"/>
          <p:cNvSpPr/>
          <p:nvPr/>
        </p:nvSpPr>
        <p:spPr>
          <a:xfrm>
            <a:off x="6475381" y="4730510"/>
            <a:ext cx="5551687" cy="799900"/>
          </a:xfrm>
          <a:prstGeom prst="rect">
            <a:avLst/>
          </a:prstGeom>
          <a:noFill/>
        </p:spPr>
        <p:txBody>
          <a:bodyPr wrap="square" rtlCol="0" anchor="t" bIns="0" lIns="0" rIns="0" tIns="0"/>
          <a:lstStyle/>
          <a:p>
            <a:pPr algn="l">
              <a:lnSpc>
                <a:spcPts val="2100"/>
              </a:lnSpc>
              <a:spcBef>
                <a:spcPts val="1131"/>
              </a:spcBef>
              <a:buNone/>
            </a:pPr>
            <a:r>
              <a:rPr lang="en-US" sz="1500" dirty="0" smtClean="0">
                <a:solidFill>
                  <a:srgbClr val="5a5a4c"/>
                </a:solidFill>
                <a:latin typeface="Montserrat" pitchFamily="34" charset="0"/>
                <a:ea typeface="Montserrat" pitchFamily="34" charset="-122"/>
                <a:cs typeface="Montserrat" pitchFamily="34" charset="-120"/>
              </a:rPr>
              <a:t>RevenueCat's Customer Info API and redundant webhook system ensure reliable token balance tracking and delivery</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Subscriptions</a:t>
            </a:r>
            <a:endParaRPr lang="en-US" dirty="0"/>
          </a:p>
        </p:txBody>
      </p:sp>
      <p:sp>
        <p:nvSpPr>
          <p:cNvPr id="3" name="Object 2"/>
          <p:cNvSpPr/>
          <p:nvPr/>
        </p:nvSpPr>
        <p:spPr>
          <a:xfrm>
            <a:off x="95226" y="1333167"/>
            <a:ext cx="5951637" cy="3586853"/>
          </a:xfrm>
          <a:prstGeom prst="rect">
            <a:avLst/>
          </a:prstGeom>
          <a:solidFill>
            <a:srgbClr val="f5f5f5"/>
          </a:solidFill>
        </p:spPr>
      </p:sp>
      <p:sp>
        <p:nvSpPr>
          <p:cNvPr id="4" name="Object 3"/>
          <p:cNvSpPr/>
          <p:nvPr/>
        </p:nvSpPr>
        <p:spPr>
          <a:xfrm>
            <a:off x="127603" y="1743730"/>
            <a:ext cx="5886883" cy="571357"/>
          </a:xfrm>
          <a:prstGeom prst="rect">
            <a:avLst/>
          </a:prstGeom>
          <a:noFill/>
        </p:spPr>
        <p:txBody>
          <a:bodyPr wrap="square" rtlCol="0" anchor="ctr" bIns="0" lIns="0" rIns="0" tIns="0"/>
          <a:lstStyle/>
          <a:p>
            <a:pPr algn="ctr">
              <a:lnSpc>
                <a:spcPts val="2268"/>
              </a:lnSpc>
              <a:buNone/>
            </a:pPr>
            <a:r>
              <a:rPr lang="en-US" sz="1800" dirty="0" smtClean="0">
                <a:solidFill>
                  <a:srgbClr val="000000"/>
                </a:solidFill>
                <a:latin typeface="Montserrat" pitchFamily="34" charset="0"/>
                <a:ea typeface="Montserrat" pitchFamily="34" charset="-122"/>
                <a:cs typeface="Montserrat" pitchFamily="34" charset="-120"/>
              </a:rPr>
              <a:t>When a Glitch customer purchases a subscription</a:t>
            </a:r>
            <a:endParaRPr lang="en-US" dirty="0"/>
          </a:p>
        </p:txBody>
      </p:sp>
      <p:sp>
        <p:nvSpPr>
          <p:cNvPr id="5" name="Object 4"/>
          <p:cNvSpPr/>
          <p:nvPr/>
        </p:nvSpPr>
        <p:spPr>
          <a:xfrm>
            <a:off x="395189" y="2567883"/>
            <a:ext cx="5886883" cy="1933984"/>
          </a:xfrm>
          <a:prstGeom prst="rect">
            <a:avLst/>
          </a:prstGeom>
          <a:noFill/>
        </p:spPr>
        <p:txBody>
          <a:bodyPr wrap="square" rtlCol="0" anchor="ctr" bIns="0" lIns="0" rIns="0" tIns="0"/>
          <a:lstStyle/>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RevenueCat creates a new customer record.</a:t>
            </a:r>
          </a:p>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This record is associated with the viewer's Glitch account.</a:t>
            </a:r>
          </a:p>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This establishes the subscription lifecycle for the customer.</a:t>
            </a:r>
            <a:endParaRPr lang="en-US" dirty="0"/>
          </a:p>
        </p:txBody>
      </p:sp>
      <p:sp>
        <p:nvSpPr>
          <p:cNvPr id="6" name="Object 5"/>
          <p:cNvSpPr/>
          <p:nvPr/>
        </p:nvSpPr>
        <p:spPr>
          <a:xfrm>
            <a:off x="6142089" y="1333167"/>
            <a:ext cx="5951637" cy="5427893"/>
          </a:xfrm>
          <a:prstGeom prst="rect">
            <a:avLst/>
          </a:prstGeom>
          <a:solidFill>
            <a:srgbClr val="f5f5f5"/>
          </a:solidFill>
        </p:spPr>
      </p:sp>
      <p:pic>
        <p:nvPicPr>
          <p:cNvPr id="7" name="Object 6" descr="YOCDD-D4oOM">    </p:cNvPr>
          <p:cNvPicPr>
            <a:picLocks noChangeAspect="1"/>
          </p:cNvPicPr>
          <p:nvPr/>
        </p:nvPicPr>
        <p:blipFill>
          <a:blip r:embed="rId1"/>
          <a:srcRect l="19161" r="19161" t="0" b="0"/>
          <a:stretch/>
        </p:blipFill>
        <p:spPr>
          <a:xfrm>
            <a:off x="6142089" y="1333167"/>
            <a:ext cx="5951637" cy="5427893"/>
          </a:xfrm>
          <a:prstGeom prst="rect">
            <a:avLst/>
          </a:prstGeom>
        </p:spPr>
      </p:pic>
      <p:sp>
        <p:nvSpPr>
          <p:cNvPr id="8" name="Object 7"/>
          <p:cNvSpPr/>
          <p:nvPr/>
        </p:nvSpPr>
        <p:spPr>
          <a:xfrm>
            <a:off x="95226" y="5015246"/>
            <a:ext cx="5951637" cy="1745813"/>
          </a:xfrm>
          <a:prstGeom prst="rect">
            <a:avLst/>
          </a:prstGeom>
          <a:solidFill>
            <a:srgbClr val="f5f5f5"/>
          </a:solidFill>
        </p:spPr>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Initial Token Deposit</a:t>
            </a:r>
            <a:endParaRPr lang="en-US" dirty="0"/>
          </a:p>
        </p:txBody>
      </p:sp>
      <p:sp>
        <p:nvSpPr>
          <p:cNvPr id="3" name="Object 2"/>
          <p:cNvSpPr/>
          <p:nvPr/>
        </p:nvSpPr>
        <p:spPr>
          <a:xfrm>
            <a:off x="95226" y="1333167"/>
            <a:ext cx="11998500" cy="2666333"/>
          </a:xfrm>
          <a:prstGeom prst="rect">
            <a:avLst/>
          </a:prstGeom>
          <a:solidFill>
            <a:srgbClr val="f5f5f5"/>
          </a:solidFill>
        </p:spPr>
      </p:sp>
      <p:sp>
        <p:nvSpPr>
          <p:cNvPr id="4" name="Object 3"/>
          <p:cNvSpPr/>
          <p:nvPr/>
        </p:nvSpPr>
        <p:spPr>
          <a:xfrm>
            <a:off x="352337" y="1964338"/>
            <a:ext cx="12436540" cy="1395510"/>
          </a:xfrm>
          <a:prstGeom prst="rect">
            <a:avLst/>
          </a:prstGeom>
          <a:noFill/>
        </p:spPr>
        <p:txBody>
          <a:bodyPr wrap="square" rtlCol="0" anchor="ctr" bIns="0" lIns="0" rIns="0" tIns="0"/>
          <a:lstStyle/>
          <a:p>
            <a:pPr algn="l" marL="242900" indent="-242900">
              <a:lnSpc>
                <a:spcPts val="2268"/>
              </a:lnSpc>
              <a:buSzPct val="100000"/>
              <a:buChar char="•"/>
            </a:pPr>
            <a:r>
              <a:rPr lang="en-US" sz="1800" dirty="0" smtClean="0">
                <a:solidFill>
                  <a:srgbClr val="2a2921"/>
                </a:solidFill>
                <a:latin typeface="Montserrat" pitchFamily="34" charset="0"/>
                <a:ea typeface="Montserrat" pitchFamily="34" charset="-122"/>
                <a:cs typeface="Montserrat" pitchFamily="34" charset="-120"/>
              </a:rPr>
              <a:t>RevenueCat automatically deposits Glitch Tokens into the customer's balance upon subscription purchase.</a:t>
            </a:r>
          </a:p>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The number of tokens associated with the subscription is determined in the Product Catalog during token setup.</a:t>
            </a:r>
            <a:endParaRPr lang="en-US" dirty="0"/>
          </a:p>
        </p:txBody>
      </p:sp>
      <p:sp>
        <p:nvSpPr>
          <p:cNvPr id="5" name="Object 4"/>
          <p:cNvSpPr/>
          <p:nvPr/>
        </p:nvSpPr>
        <p:spPr>
          <a:xfrm>
            <a:off x="95226" y="4094726"/>
            <a:ext cx="5951637" cy="2666333"/>
          </a:xfrm>
          <a:prstGeom prst="rect">
            <a:avLst/>
          </a:prstGeom>
          <a:solidFill>
            <a:srgbClr val="f5f5f5"/>
          </a:solidFill>
        </p:spPr>
      </p:sp>
      <p:pic>
        <p:nvPicPr>
          <p:cNvPr id="6" name="Object 5" descr="Dc2SRspMak4">    </p:cNvPr>
          <p:cNvPicPr>
            <a:picLocks noChangeAspect="1"/>
          </p:cNvPicPr>
          <p:nvPr/>
        </p:nvPicPr>
        <p:blipFill>
          <a:blip r:embed="rId1"/>
          <a:srcRect l="0" r="0" t="16400" b="16400"/>
          <a:stretch/>
        </p:blipFill>
        <p:spPr>
          <a:xfrm>
            <a:off x="95226" y="4094726"/>
            <a:ext cx="5951637" cy="2666333"/>
          </a:xfrm>
          <a:prstGeom prst="rect">
            <a:avLst/>
          </a:prstGeom>
        </p:spPr>
      </p:pic>
      <p:sp>
        <p:nvSpPr>
          <p:cNvPr id="7" name="Object 6"/>
          <p:cNvSpPr/>
          <p:nvPr/>
        </p:nvSpPr>
        <p:spPr>
          <a:xfrm>
            <a:off x="6142089" y="4094726"/>
            <a:ext cx="5951637" cy="2666333"/>
          </a:xfrm>
          <a:prstGeom prst="rect">
            <a:avLst/>
          </a:prstGeom>
          <a:solidFill>
            <a:srgbClr val="f5f5f5"/>
          </a:solidFill>
        </p:spPr>
      </p:sp>
      <p:pic>
        <p:nvPicPr>
          <p:cNvPr id="8" name="Object 7" descr="590041">    </p:cNvPr>
          <p:cNvPicPr>
            <a:picLocks noChangeAspect="1"/>
          </p:cNvPicPr>
          <p:nvPr/>
        </p:nvPicPr>
        <p:blipFill>
          <a:blip r:embed="rId2"/>
          <a:srcRect l="0" r="0" t="16177" b="16177"/>
          <a:stretch/>
        </p:blipFill>
        <p:spPr>
          <a:xfrm>
            <a:off x="6142089" y="4094726"/>
            <a:ext cx="5951637" cy="2666333"/>
          </a:xfrm>
          <a:prstGeom prst="rect">
            <a:avLst/>
          </a:prstGeom>
        </p:spPr>
      </p:pic>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5f5f5"/>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Recurring Token Deposits</a:t>
            </a:r>
            <a:endParaRPr lang="en-US" dirty="0"/>
          </a:p>
        </p:txBody>
      </p:sp>
      <p:sp>
        <p:nvSpPr>
          <p:cNvPr id="3" name="Object 2"/>
          <p:cNvSpPr/>
          <p:nvPr/>
        </p:nvSpPr>
        <p:spPr>
          <a:xfrm>
            <a:off x="95226" y="1333167"/>
            <a:ext cx="3936016" cy="5427893"/>
          </a:xfrm>
          <a:prstGeom prst="rect">
            <a:avLst/>
          </a:prstGeom>
          <a:solidFill>
            <a:srgbClr val="f5f5f5"/>
          </a:solidFill>
        </p:spPr>
      </p:sp>
      <p:pic>
        <p:nvPicPr>
          <p:cNvPr id="4" name="Object 3" descr="yqkWYaXrxLo">    </p:cNvPr>
          <p:cNvPicPr>
            <a:picLocks noChangeAspect="1"/>
          </p:cNvPicPr>
          <p:nvPr/>
        </p:nvPicPr>
        <p:blipFill>
          <a:blip r:embed="rId1"/>
          <a:srcRect l="1657" r="1657" t="0" b="0"/>
          <a:stretch/>
        </p:blipFill>
        <p:spPr>
          <a:xfrm>
            <a:off x="95226" y="1333167"/>
            <a:ext cx="3936016" cy="5427893"/>
          </a:xfrm>
          <a:prstGeom prst="rect">
            <a:avLst/>
          </a:prstGeom>
        </p:spPr>
      </p:pic>
      <p:sp>
        <p:nvSpPr>
          <p:cNvPr id="5" name="Object 4"/>
          <p:cNvSpPr/>
          <p:nvPr/>
        </p:nvSpPr>
        <p:spPr>
          <a:xfrm>
            <a:off x="4126468" y="1333167"/>
            <a:ext cx="7967258" cy="4047113"/>
          </a:xfrm>
          <a:prstGeom prst="rect">
            <a:avLst/>
          </a:prstGeom>
          <a:solidFill>
            <a:srgbClr val="f5f5f5"/>
          </a:solidFill>
        </p:spPr>
      </p:sp>
      <p:sp>
        <p:nvSpPr>
          <p:cNvPr id="6" name="Object 5"/>
          <p:cNvSpPr/>
          <p:nvPr/>
        </p:nvSpPr>
        <p:spPr>
          <a:xfrm>
            <a:off x="4439127" y="2245255"/>
            <a:ext cx="8076133" cy="2219663"/>
          </a:xfrm>
          <a:prstGeom prst="rect">
            <a:avLst/>
          </a:prstGeom>
          <a:noFill/>
        </p:spPr>
        <p:txBody>
          <a:bodyPr wrap="square" rtlCol="0" anchor="t" bIns="0" lIns="0" rIns="0" tIns="0"/>
          <a:lstStyle/>
          <a:p>
            <a:pPr algn="l" marL="242900" indent="-242900">
              <a:lnSpc>
                <a:spcPts val="2268"/>
              </a:lnSpc>
              <a:buSzPct val="100000"/>
              <a:buChar char="•"/>
            </a:pPr>
            <a:r>
              <a:rPr lang="en-US" sz="1800" dirty="0" smtClean="0">
                <a:solidFill>
                  <a:srgbClr val="000000"/>
                </a:solidFill>
                <a:latin typeface="Montserrat" pitchFamily="34" charset="0"/>
                <a:ea typeface="Montserrat" pitchFamily="34" charset="-122"/>
                <a:cs typeface="Montserrat" pitchFamily="34" charset="-120"/>
              </a:rPr>
              <a:t>Powered by the RevenueCat subscription engine, your customers will never run out of tokens.</a:t>
            </a:r>
          </a:p>
          <a:p>
            <a:pPr algn="l" marL="242900" indent="-242900">
              <a:lnSpc>
                <a:spcPts val="2268"/>
              </a:lnSpc>
              <a:spcBef>
                <a:spcPts val="1952"/>
              </a:spcBef>
              <a:buSzPct val="100000"/>
              <a:buChar char="•"/>
            </a:pPr>
            <a:r>
              <a:rPr lang="en-US" sz="1800" dirty="0" smtClean="0">
                <a:solidFill>
                  <a:srgbClr val="000000"/>
                </a:solidFill>
                <a:latin typeface="Montserrat" pitchFamily="34" charset="0"/>
                <a:ea typeface="Montserrat" pitchFamily="34" charset="-122"/>
                <a:cs typeface="Montserrat" pitchFamily="34" charset="-120"/>
              </a:rPr>
              <a:t>RevenueCat will automatically deposit Glitch Tokens into the customer's balance each month as long as the customer's subscription remains active.</a:t>
            </a:r>
          </a:p>
          <a:p>
            <a:pPr algn="l" marL="242900" indent="-242900">
              <a:lnSpc>
                <a:spcPts val="2268"/>
              </a:lnSpc>
              <a:spcBef>
                <a:spcPts val="1952"/>
              </a:spcBef>
              <a:buSzPct val="100000"/>
              <a:buChar char="•"/>
            </a:pPr>
            <a:r>
              <a:rPr lang="en-US" sz="1800" dirty="0" smtClean="0">
                <a:solidFill>
                  <a:srgbClr val="000000"/>
                </a:solidFill>
                <a:latin typeface="Montserrat" pitchFamily="34" charset="0"/>
                <a:ea typeface="Montserrat" pitchFamily="34" charset="-122"/>
                <a:cs typeface="Montserrat" pitchFamily="34" charset="-120"/>
              </a:rPr>
              <a:t>This applies even if the customer stops using the Glitch app.</a:t>
            </a:r>
            <a:endParaRPr lang="en-US" dirty="0"/>
          </a:p>
        </p:txBody>
      </p:sp>
      <p:sp>
        <p:nvSpPr>
          <p:cNvPr id="7" name="Object 6"/>
          <p:cNvSpPr/>
          <p:nvPr/>
        </p:nvSpPr>
        <p:spPr>
          <a:xfrm>
            <a:off x="4126468" y="5475506"/>
            <a:ext cx="7967258" cy="1285554"/>
          </a:xfrm>
          <a:prstGeom prst="rect">
            <a:avLst/>
          </a:prstGeom>
          <a:solidFill>
            <a:srgbClr val="f5f5f5"/>
          </a:solidFill>
        </p:spPr>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New Subscription Integration</a:t>
            </a:r>
            <a:endParaRPr lang="en-US" dirty="0"/>
          </a:p>
        </p:txBody>
      </p:sp>
      <p:sp>
        <p:nvSpPr>
          <p:cNvPr id="3" name="Object 2"/>
          <p:cNvSpPr/>
          <p:nvPr/>
        </p:nvSpPr>
        <p:spPr>
          <a:xfrm>
            <a:off x="95226" y="1333167"/>
            <a:ext cx="11998500" cy="5427893"/>
          </a:xfrm>
          <a:prstGeom prst="rect">
            <a:avLst/>
          </a:prstGeom>
          <a:solidFill>
            <a:srgbClr val="ffffff"/>
          </a:solidFill>
        </p:spPr>
      </p:sp>
      <p:pic>
        <p:nvPicPr>
          <p:cNvPr id="4" name="Object 3" descr="image.png">    </p:cNvPr>
          <p:cNvPicPr>
            <a:picLocks noChangeAspect="1"/>
          </p:cNvPicPr>
          <p:nvPr/>
        </p:nvPicPr>
        <p:blipFill>
          <a:blip r:embed="rId1"/>
          <a:srcRect l="-29854" r="-29854" t="-1613" b="-1613"/>
          <a:stretch/>
        </p:blipFill>
        <p:spPr>
          <a:xfrm>
            <a:off x="95226" y="1333167"/>
            <a:ext cx="11998500" cy="5427893"/>
          </a:xfrm>
          <a:prstGeom prst="rect">
            <a:avLst/>
          </a:prstGeom>
        </p:spPr>
      </p:pic>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4382309" cy="5904024"/>
          </a:xfrm>
          <a:prstGeom prst="rect">
            <a:avLst/>
          </a:prstGeom>
          <a:solidFill>
            <a:srgbClr val="576cdb"/>
          </a:solidFill>
        </p:spPr>
      </p:sp>
      <p:pic>
        <p:nvPicPr>
          <p:cNvPr id="3" name="Object 2" descr="m0l9NBCivuk">    </p:cNvPr>
          <p:cNvPicPr>
            <a:picLocks noChangeAspect="1"/>
          </p:cNvPicPr>
          <p:nvPr/>
        </p:nvPicPr>
        <p:blipFill>
          <a:blip r:embed="rId1"/>
          <a:srcRect l="25258" r="25258" t="0" b="0"/>
          <a:stretch/>
        </p:blipFill>
        <p:spPr>
          <a:xfrm>
            <a:off x="476131" y="476131"/>
            <a:ext cx="4382309" cy="5904024"/>
          </a:xfrm>
          <a:prstGeom prst="rect">
            <a:avLst/>
          </a:prstGeom>
        </p:spPr>
      </p:pic>
      <p:sp>
        <p:nvSpPr>
          <p:cNvPr id="4" name="Object 3"/>
          <p:cNvSpPr/>
          <p:nvPr/>
        </p:nvSpPr>
        <p:spPr>
          <a:xfrm>
            <a:off x="5403915" y="696193"/>
            <a:ext cx="6237628" cy="1009398"/>
          </a:xfrm>
          <a:prstGeom prst="rect">
            <a:avLst/>
          </a:prstGeom>
          <a:noFill/>
        </p:spPr>
        <p:txBody>
          <a:bodyPr wrap="square" rtlCol="0" anchor="ctr"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Integration with Glitch Tipping System</a:t>
            </a:r>
            <a:endParaRPr lang="en-US" dirty="0"/>
          </a:p>
        </p:txBody>
      </p:sp>
      <p:sp>
        <p:nvSpPr>
          <p:cNvPr id="5" name="Object 4"/>
          <p:cNvSpPr/>
          <p:nvPr/>
        </p:nvSpPr>
        <p:spPr>
          <a:xfrm>
            <a:off x="5333619" y="1909136"/>
            <a:ext cx="7016042" cy="4186530"/>
          </a:xfrm>
          <a:prstGeom prst="rect">
            <a:avLst/>
          </a:prstGeom>
          <a:noFill/>
        </p:spPr>
        <p:txBody>
          <a:bodyPr wrap="square" rtlCol="0" anchor="ctr" bIns="0" lIns="0" rIns="0" tIns="0"/>
          <a:lstStyle/>
          <a:p>
            <a:pPr algn="l" marL="242900" indent="-242900">
              <a:lnSpc>
                <a:spcPts val="2268"/>
              </a:lnSpc>
              <a:spcBef>
                <a:spcPts val="1571"/>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RevenueCat virtual currency seamlessly integrates with Glitch's existing tipping infrastructure.</a:t>
            </a:r>
          </a:p>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This integration allows Glitch Tokens purchased by subscribers to be easily used for tipping content creators.</a:t>
            </a:r>
          </a:p>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Glitch can leverage RevenueCat's Developer API to securely deposit or spend Glitch Tokens on behalf of their customers</a:t>
            </a:r>
          </a:p>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This ensures token balances are maintained accurately and any token-related transactions are properly reflected in Glitch's tipping system.</a:t>
            </a:r>
            <a:br>
              <a:rPr lang="en-US" sz="1800" dirty="0" smtClean="0">
                <a:solidFill>
                  <a:srgbClr val="2a2921"/>
                </a:solidFill>
                <a:latin typeface="Montserrat" pitchFamily="34" charset="0"/>
                <a:ea typeface="Montserrat" pitchFamily="34" charset="-122"/>
                <a:cs typeface="Montserrat" pitchFamily="34" charset="-120"/>
              </a:rPr>
            </a:br>
            <a:r>
              <a:rPr lang="en-US" sz="1800" dirty="0" smtClean="0">
                <a:solidFill>
                  <a:srgbClr val="2a2921"/>
                </a:solidFill>
                <a:latin typeface="Montserrat" pitchFamily="34" charset="0"/>
                <a:ea typeface="Montserrat" pitchFamily="34" charset="-122"/>
                <a:cs typeface="Montserrat" pitchFamily="34" charset="-120"/>
              </a:rPr>
              <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901"/>
            <a:ext cx="12188952" cy="504699"/>
          </a:xfrm>
          <a:prstGeom prst="rect">
            <a:avLst/>
          </a:prstGeom>
          <a:noFill/>
        </p:spPr>
        <p:txBody>
          <a:bodyPr wrap="square" rtlCol="0" anchor="t" bIns="0" lIns="0" rIns="0" tIns="0"/>
          <a:lstStyle/>
          <a:p>
            <a:pPr algn="ctr">
              <a:lnSpc>
                <a:spcPts val="4016"/>
              </a:lnSpc>
              <a:buNone/>
            </a:pPr>
            <a:r>
              <a:rPr lang="en-US" sz="3188" dirty="0" smtClean="0">
                <a:solidFill>
                  <a:srgbClr val="2a2921"/>
                </a:solidFill>
                <a:latin typeface="Montserrat" pitchFamily="34" charset="0"/>
                <a:ea typeface="Montserrat" pitchFamily="34" charset="-122"/>
                <a:cs typeface="Montserrat" pitchFamily="34" charset="-120"/>
              </a:rPr>
              <a:t>Reliable Token Balance Tracking</a:t>
            </a:r>
            <a:endParaRPr lang="en-US" dirty="0"/>
          </a:p>
        </p:txBody>
      </p:sp>
      <p:sp>
        <p:nvSpPr>
          <p:cNvPr id="3" name="Object 2"/>
          <p:cNvSpPr/>
          <p:nvPr/>
        </p:nvSpPr>
        <p:spPr>
          <a:xfrm>
            <a:off x="95226" y="1333167"/>
            <a:ext cx="3936016" cy="5427893"/>
          </a:xfrm>
          <a:prstGeom prst="rect">
            <a:avLst/>
          </a:prstGeom>
          <a:solidFill>
            <a:srgbClr val="ffffff"/>
          </a:solidFill>
        </p:spPr>
      </p:sp>
      <p:sp>
        <p:nvSpPr>
          <p:cNvPr id="4" name="Object 3"/>
          <p:cNvSpPr/>
          <p:nvPr/>
        </p:nvSpPr>
        <p:spPr>
          <a:xfrm>
            <a:off x="377731" y="2107177"/>
            <a:ext cx="3701070" cy="285679"/>
          </a:xfrm>
          <a:prstGeom prst="rect">
            <a:avLst/>
          </a:prstGeom>
          <a:noFill/>
        </p:spPr>
        <p:txBody>
          <a:bodyPr wrap="square" rtlCol="0" anchor="ctr" bIns="0" lIns="0" rIns="0" tIns="0"/>
          <a:lstStyle/>
          <a:p>
            <a:pPr algn="l">
              <a:lnSpc>
                <a:spcPts val="2268"/>
              </a:lnSpc>
              <a:buNone/>
            </a:pPr>
            <a:r>
              <a:rPr lang="en-US" sz="1800" dirty="0" smtClean="0">
                <a:solidFill>
                  <a:srgbClr val="2a2921"/>
                </a:solidFill>
                <a:latin typeface="Montserrat" pitchFamily="34" charset="0"/>
                <a:ea typeface="Montserrat" pitchFamily="34" charset="-122"/>
                <a:cs typeface="Montserrat" pitchFamily="34" charset="-120"/>
              </a:rPr>
              <a:t>Developer API</a:t>
            </a:r>
            <a:endParaRPr lang="en-US" dirty="0"/>
          </a:p>
        </p:txBody>
      </p:sp>
      <p:sp>
        <p:nvSpPr>
          <p:cNvPr id="5" name="Object 4"/>
          <p:cNvSpPr/>
          <p:nvPr/>
        </p:nvSpPr>
        <p:spPr>
          <a:xfrm>
            <a:off x="377731" y="2645651"/>
            <a:ext cx="3701070" cy="3329494"/>
          </a:xfrm>
          <a:prstGeom prst="rect">
            <a:avLst/>
          </a:prstGeom>
          <a:noFill/>
        </p:spPr>
        <p:txBody>
          <a:bodyPr wrap="square" rtlCol="0" anchor="ctr" bIns="0" lIns="0" rIns="0" tIns="0"/>
          <a:lstStyle/>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Deposit Glitch Tokens for each user</a:t>
            </a:r>
          </a:p>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Spend Glitch Tokens for each user</a:t>
            </a:r>
          </a:p>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Retrieve Glitch Token balance for each user</a:t>
            </a:r>
          </a:p>
          <a:p>
            <a:pPr algn="l" marL="242900" indent="-242900">
              <a:lnSpc>
                <a:spcPts val="2268"/>
              </a:lnSpc>
              <a:spcBef>
                <a:spcPts val="1952"/>
              </a:spcBef>
              <a:buSzPct val="100000"/>
              <a:buChar char="•"/>
            </a:pPr>
            <a:r>
              <a:rPr lang="en-US" sz="1800" dirty="0" smtClean="0">
                <a:solidFill>
                  <a:srgbClr val="2a2921"/>
                </a:solidFill>
                <a:latin typeface="Montserrat" pitchFamily="34" charset="0"/>
                <a:ea typeface="Montserrat" pitchFamily="34" charset="-122"/>
                <a:cs typeface="Montserrat" pitchFamily="34" charset="-120"/>
              </a:rPr>
              <a:t>Ensure accuracy and up-to-date information</a:t>
            </a:r>
            <a:br>
              <a:rPr lang="en-US" sz="1800" dirty="0" smtClean="0">
                <a:solidFill>
                  <a:srgbClr val="2a2921"/>
                </a:solidFill>
                <a:latin typeface="Montserrat" pitchFamily="34" charset="0"/>
                <a:ea typeface="Montserrat" pitchFamily="34" charset="-122"/>
                <a:cs typeface="Montserrat" pitchFamily="34" charset="-120"/>
              </a:rPr>
            </a:br>
            <a:r>
              <a:rPr lang="en-US" sz="1800" dirty="0" smtClean="0">
                <a:solidFill>
                  <a:srgbClr val="2a2921"/>
                </a:solidFill>
                <a:latin typeface="Montserrat" pitchFamily="34" charset="0"/>
                <a:ea typeface="Montserrat" pitchFamily="34" charset="-122"/>
                <a:cs typeface="Montserrat" pitchFamily="34" charset="-120"/>
              </a:rPr>
              <a:t/>
            </a:r>
            <a:endParaRPr lang="en-US" dirty="0"/>
          </a:p>
        </p:txBody>
      </p:sp>
      <p:sp>
        <p:nvSpPr>
          <p:cNvPr id="6" name="Object 5"/>
          <p:cNvSpPr/>
          <p:nvPr/>
        </p:nvSpPr>
        <p:spPr>
          <a:xfrm>
            <a:off x="4126468" y="1333167"/>
            <a:ext cx="7967258" cy="5427893"/>
          </a:xfrm>
          <a:prstGeom prst="rect">
            <a:avLst/>
          </a:prstGeom>
          <a:solidFill>
            <a:srgbClr val="ffffff"/>
          </a:solidFill>
        </p:spPr>
      </p:sp>
      <p:pic>
        <p:nvPicPr>
          <p:cNvPr id="7" name="Object 6" descr="image.png">    </p:cNvPr>
          <p:cNvPicPr>
            <a:picLocks noChangeAspect="1"/>
          </p:cNvPicPr>
          <p:nvPr/>
        </p:nvPicPr>
        <p:blipFill>
          <a:blip r:embed="rId1"/>
          <a:srcRect l="1423" r="1423" t="0" b="0"/>
          <a:stretch/>
        </p:blipFill>
        <p:spPr>
          <a:xfrm>
            <a:off x="4126468" y="1333167"/>
            <a:ext cx="7967258" cy="5427893"/>
          </a:xfrm>
          <a:prstGeom prst="rect">
            <a:avLst/>
          </a:prstGeom>
        </p:spPr>
      </p:pic>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RevenueCat Virtual Currency Integration for Glitch AI's Subscription Tipping System</dc:title>
  <dc:subject>Designing RevenueCat Virtual Currency Integration for Glitch AI's Subscription Tipping System</dc:subject>
  <dc:creator>cliffordhelsel@me.com</dc:creator>
  <cp:lastModifiedBy>cliffordhelsel@me.com</cp:lastModifiedBy>
  <cp:revision>1</cp:revision>
  <dcterms:created xsi:type="dcterms:W3CDTF">2025-07-01T18:49:35.168Z</dcterms:created>
  <dcterms:modified xsi:type="dcterms:W3CDTF">2025-07-01T18:49:35.168Z</dcterms:modified>
</cp:coreProperties>
</file>